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36" r:id="rId30"/>
    <p:sldId id="328" r:id="rId31"/>
    <p:sldId id="284" r:id="rId32"/>
    <p:sldId id="264" r:id="rId33"/>
    <p:sldId id="266" r:id="rId34"/>
    <p:sldId id="268" r:id="rId35"/>
    <p:sldId id="290" r:id="rId36"/>
    <p:sldId id="283" r:id="rId37"/>
    <p:sldId id="281" r:id="rId38"/>
    <p:sldId id="288" r:id="rId39"/>
    <p:sldId id="282" r:id="rId40"/>
    <p:sldId id="330" r:id="rId41"/>
    <p:sldId id="306" r:id="rId42"/>
    <p:sldId id="310" r:id="rId43"/>
    <p:sldId id="308" r:id="rId44"/>
    <p:sldId id="312" r:id="rId45"/>
    <p:sldId id="307" r:id="rId46"/>
    <p:sldId id="329" r:id="rId47"/>
    <p:sldId id="334" r:id="rId48"/>
    <p:sldId id="335" r:id="rId49"/>
    <p:sldId id="295" r:id="rId50"/>
    <p:sldId id="296" r:id="rId51"/>
    <p:sldId id="297" r:id="rId52"/>
    <p:sldId id="298" r:id="rId53"/>
    <p:sldId id="299" r:id="rId54"/>
    <p:sldId id="300" r:id="rId55"/>
    <p:sldId id="302" r:id="rId56"/>
    <p:sldId id="333" r:id="rId57"/>
    <p:sldId id="301" r:id="rId58"/>
    <p:sldId id="303" r:id="rId59"/>
    <p:sldId id="304" r:id="rId60"/>
    <p:sldId id="311" r:id="rId61"/>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 id="336"/>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307"/>
          </p14:sldIdLst>
        </p14:section>
        <p14:section name="Prototyp mBot" id="{3D537318-CBB6-9749-9B49-532214ACFD95}">
          <p14:sldIdLst>
            <p14:sldId id="329"/>
            <p14:sldId id="334"/>
            <p14:sldId id="335"/>
            <p14:sldId id="295"/>
            <p14:sldId id="296"/>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eck" initials="C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9" autoAdjust="0"/>
    <p:restoredTop sz="94645" autoAdjust="0"/>
  </p:normalViewPr>
  <p:slideViewPr>
    <p:cSldViewPr snapToGrid="0" snapToObjects="1">
      <p:cViewPr>
        <p:scale>
          <a:sx n="135" d="100"/>
          <a:sy n="135" d="100"/>
        </p:scale>
        <p:origin x="144" y="-7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5T12:36:16.650"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en-US"/>
        </a:p>
      </dgm:t>
    </dgm:pt>
    <dgm:pt modelId="{04A995DB-A781-412F-BCBF-BF2248B94A92}" type="pres">
      <dgm:prSet presAssocID="{6F6B80E2-E8B1-4F02-922B-C97E6E4BDFB9}" presName="connectorText" presStyleLbl="sibTrans2D1" presStyleIdx="0" presStyleCnt="7"/>
      <dgm:spPr/>
      <dgm:t>
        <a:bodyPr/>
        <a:lstStyle/>
        <a:p>
          <a:endParaRPr lang="en-US"/>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en-US"/>
        </a:p>
      </dgm:t>
    </dgm:pt>
    <dgm:pt modelId="{ED419E37-4A5D-4AC5-A038-3579188B5DD3}" type="pres">
      <dgm:prSet presAssocID="{0ADB37A6-8DEA-4FA9-90B4-628E49E85CDE}" presName="connectorText" presStyleLbl="sibTrans2D1" presStyleIdx="1" presStyleCnt="7"/>
      <dgm:spPr/>
      <dgm:t>
        <a:bodyPr/>
        <a:lstStyle/>
        <a:p>
          <a:endParaRPr lang="en-US"/>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en-US"/>
        </a:p>
      </dgm:t>
    </dgm:pt>
    <dgm:pt modelId="{C5F351BE-5883-49F3-B890-08A2C9674825}" type="pres">
      <dgm:prSet presAssocID="{D020DFAE-FC40-41BA-9192-7C30179104AF}" presName="connectorText" presStyleLbl="sibTrans2D1" presStyleIdx="2" presStyleCnt="7"/>
      <dgm:spPr/>
      <dgm:t>
        <a:bodyPr/>
        <a:lstStyle/>
        <a:p>
          <a:endParaRPr lang="en-US"/>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en-US"/>
        </a:p>
      </dgm:t>
    </dgm:pt>
    <dgm:pt modelId="{6EBC4CF7-F025-418F-80AF-C60BC902518D}" type="pres">
      <dgm:prSet presAssocID="{D5C25E18-15A0-4578-827C-FAD5C878973B}" presName="connectorText" presStyleLbl="sibTrans2D1" presStyleIdx="3" presStyleCnt="7"/>
      <dgm:spPr/>
      <dgm:t>
        <a:bodyPr/>
        <a:lstStyle/>
        <a:p>
          <a:endParaRPr lang="en-US"/>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en-US"/>
        </a:p>
      </dgm:t>
    </dgm:pt>
    <dgm:pt modelId="{32FA94EB-B3AB-4E70-9664-D63941E1DECF}" type="pres">
      <dgm:prSet presAssocID="{9CBD9E1E-CB06-4C88-8AEA-3C33C32A3F81}" presName="parTrans" presStyleLbl="sibTrans2D1" presStyleIdx="4" presStyleCnt="7"/>
      <dgm:spPr/>
      <dgm:t>
        <a:bodyPr/>
        <a:lstStyle/>
        <a:p>
          <a:endParaRPr lang="en-US"/>
        </a:p>
      </dgm:t>
    </dgm:pt>
    <dgm:pt modelId="{414023BA-B8D6-491D-824C-1EA788DDD04E}" type="pres">
      <dgm:prSet presAssocID="{9CBD9E1E-CB06-4C88-8AEA-3C33C32A3F81}" presName="connectorText" presStyleLbl="sibTrans2D1" presStyleIdx="4" presStyleCnt="7"/>
      <dgm:spPr/>
      <dgm:t>
        <a:bodyPr/>
        <a:lstStyle/>
        <a:p>
          <a:endParaRPr lang="en-US"/>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en-US"/>
        </a:p>
      </dgm:t>
    </dgm:pt>
    <dgm:pt modelId="{539B4662-2EE1-440E-BFD1-474614C8FE05}" type="pres">
      <dgm:prSet presAssocID="{3C7638AA-D7CA-4C91-A5C6-4C5B27241DC4}" presName="parTrans" presStyleLbl="sibTrans2D1" presStyleIdx="5" presStyleCnt="7"/>
      <dgm:spPr/>
      <dgm:t>
        <a:bodyPr/>
        <a:lstStyle/>
        <a:p>
          <a:endParaRPr lang="en-US"/>
        </a:p>
      </dgm:t>
    </dgm:pt>
    <dgm:pt modelId="{ADB6BD18-6501-414C-A877-6713EAB96B61}" type="pres">
      <dgm:prSet presAssocID="{3C7638AA-D7CA-4C91-A5C6-4C5B27241DC4}" presName="connectorText" presStyleLbl="sibTrans2D1" presStyleIdx="5" presStyleCnt="7"/>
      <dgm:spPr/>
      <dgm:t>
        <a:bodyPr/>
        <a:lstStyle/>
        <a:p>
          <a:endParaRPr lang="en-US"/>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en-US"/>
        </a:p>
      </dgm:t>
    </dgm:pt>
    <dgm:pt modelId="{4DD41723-1810-49BF-8446-968700848316}" type="pres">
      <dgm:prSet presAssocID="{168541DD-3EF4-48EA-A728-586B794B17F2}" presName="connectorText" presStyleLbl="sibTrans2D1" presStyleIdx="6" presStyleCnt="7"/>
      <dgm:spPr/>
      <dgm:t>
        <a:bodyPr/>
        <a:lstStyle/>
        <a:p>
          <a:endParaRPr lang="en-US"/>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en-US"/>
        </a:p>
      </dgm:t>
    </dgm:pt>
    <dgm:pt modelId="{04A995DB-A781-412F-BCBF-BF2248B94A92}" type="pres">
      <dgm:prSet presAssocID="{6F6B80E2-E8B1-4F02-922B-C97E6E4BDFB9}" presName="connectorText" presStyleLbl="sibTrans2D1" presStyleIdx="0" presStyleCnt="6"/>
      <dgm:spPr/>
      <dgm:t>
        <a:bodyPr/>
        <a:lstStyle/>
        <a:p>
          <a:endParaRPr lang="en-US"/>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en-US"/>
        </a:p>
      </dgm:t>
    </dgm:pt>
    <dgm:pt modelId="{ED419E37-4A5D-4AC5-A038-3579188B5DD3}" type="pres">
      <dgm:prSet presAssocID="{0ADB37A6-8DEA-4FA9-90B4-628E49E85CDE}" presName="connectorText" presStyleLbl="sibTrans2D1" presStyleIdx="1" presStyleCnt="6"/>
      <dgm:spPr/>
      <dgm:t>
        <a:bodyPr/>
        <a:lstStyle/>
        <a:p>
          <a:endParaRPr lang="en-US"/>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en-US"/>
        </a:p>
      </dgm:t>
    </dgm:pt>
    <dgm:pt modelId="{C5F351BE-5883-49F3-B890-08A2C9674825}" type="pres">
      <dgm:prSet presAssocID="{D020DFAE-FC40-41BA-9192-7C30179104AF}" presName="connectorText" presStyleLbl="sibTrans2D1" presStyleIdx="2" presStyleCnt="6"/>
      <dgm:spPr/>
      <dgm:t>
        <a:bodyPr/>
        <a:lstStyle/>
        <a:p>
          <a:endParaRPr lang="en-US"/>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en-US"/>
        </a:p>
      </dgm:t>
    </dgm:pt>
    <dgm:pt modelId="{6EBC4CF7-F025-418F-80AF-C60BC902518D}" type="pres">
      <dgm:prSet presAssocID="{D5C25E18-15A0-4578-827C-FAD5C878973B}" presName="connectorText" presStyleLbl="sibTrans2D1" presStyleIdx="3" presStyleCnt="6"/>
      <dgm:spPr/>
      <dgm:t>
        <a:bodyPr/>
        <a:lstStyle/>
        <a:p>
          <a:endParaRPr lang="en-US"/>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en-US"/>
        </a:p>
      </dgm:t>
    </dgm:pt>
    <dgm:pt modelId="{414023BA-B8D6-491D-824C-1EA788DDD04E}" type="pres">
      <dgm:prSet presAssocID="{9CBD9E1E-CB06-4C88-8AEA-3C33C32A3F81}" presName="connectorText" presStyleLbl="sibTrans2D1" presStyleIdx="4" presStyleCnt="6"/>
      <dgm:spPr/>
      <dgm:t>
        <a:bodyPr/>
        <a:lstStyle/>
        <a:p>
          <a:endParaRPr lang="en-US"/>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en-US"/>
        </a:p>
      </dgm:t>
    </dgm:pt>
    <dgm:pt modelId="{4DD41723-1810-49BF-8446-968700848316}" type="pres">
      <dgm:prSet presAssocID="{168541DD-3EF4-48EA-A728-586B794B17F2}" presName="connectorText" presStyleLbl="sibTrans2D1" presStyleIdx="5" presStyleCnt="6"/>
      <dgm:spPr/>
      <dgm:t>
        <a:bodyPr/>
        <a:lstStyle/>
        <a:p>
          <a:endParaRPr lang="en-US"/>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en-US"/>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1EBC8ECB-6376-454E-AB90-D21DB0A21466}" type="presOf" srcId="{64300844-45B9-47B7-BE5D-029288657376}" destId="{A18BD2AC-1DAF-4C0D-878E-6FAF13AD5416}" srcOrd="0"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4D47A7A-B23E-304D-8465-3B29B18C7965}"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1A0744C-BA5E-7D44-ABE3-2C93A5A9C29A}" type="presOf" srcId="{CC1D2F84-78D5-43C8-A13B-1D8019E6EDB6}" destId="{C05010F8-9818-4F8B-9B04-617C92E895A4}"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9EF7AA05-4A5E-5544-AF0C-61C3A19C7688}" type="presOf" srcId="{74BF0AD8-8450-4BDC-B693-806C01CAE05C}" destId="{4C5A628C-DAC4-42A4-94CB-319C507621E6}"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A4B0E7-3925-45EA-9746-F9D13BB278ED}" srcId="{7A22B761-0B28-4A3D-8617-902603212F4F}" destId="{64300844-45B9-47B7-BE5D-029288657376}" srcOrd="0" destOrd="0" parTransId="{C36A0215-5D6D-4D8F-A1D5-060799301FE4}" sibTransId="{9563FCDE-A47E-4728-A7CD-DE0601287637}"/>
    <dgm:cxn modelId="{F6B45ADC-425A-4242-A5E9-D28AEC3F9B93}" type="presOf" srcId="{EDB42703-B83A-4794-9521-E964E1FACBC0}" destId="{E3B9CC4E-B289-45D2-8E8D-5A5CAE1614BE}"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BE2CBC64-B1FD-FC4C-852C-992CD831F0F0}"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9CC9299A-01FF-5646-BF31-16D28B225C71}" type="presOf" srcId="{CC1D2F84-78D5-43C8-A13B-1D8019E6EDB6}" destId="{C05010F8-9818-4F8B-9B04-617C92E895A4}" srcOrd="0"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3AA10DE3-580C-694B-B939-77D80EE12AFB}" type="presOf" srcId="{A922D5F4-4F67-43F5-8D5B-CE3A4FDA056E}" destId="{64909A40-281C-4012-A290-11E105503859}"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en-US"/>
        </a:p>
      </dgm:t>
    </dgm:pt>
    <dgm:pt modelId="{790A0F09-AC5C-4E69-8AA8-D454AE9189B6}" type="pres">
      <dgm:prSet presAssocID="{9E8F232B-5A28-4740-A709-35361BECEF0D}" presName="connectorText" presStyleLbl="sibTrans2D1" presStyleIdx="5" presStyleCnt="7"/>
      <dgm:spPr/>
      <dgm:t>
        <a:bodyPr/>
        <a:lstStyle/>
        <a:p>
          <a:endParaRPr lang="en-US"/>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en-US"/>
        </a:p>
      </dgm:t>
    </dgm:pt>
    <dgm:pt modelId="{0A90D38B-F06D-40AB-9954-8113B94CD2AA}" type="pres">
      <dgm:prSet presAssocID="{6EDDDE04-4E3F-4A32-AB61-99CD35BB7B6E}" presName="parTrans" presStyleLbl="sibTrans2D1" presStyleIdx="6" presStyleCnt="7"/>
      <dgm:spPr/>
      <dgm:t>
        <a:bodyPr/>
        <a:lstStyle/>
        <a:p>
          <a:endParaRPr lang="en-US"/>
        </a:p>
      </dgm:t>
    </dgm:pt>
    <dgm:pt modelId="{12B4001D-2FF4-47D9-8D8B-648631922630}" type="pres">
      <dgm:prSet presAssocID="{6EDDDE04-4E3F-4A32-AB61-99CD35BB7B6E}" presName="connectorText" presStyleLbl="sibTrans2D1" presStyleIdx="6" presStyleCnt="7"/>
      <dgm:spPr/>
      <dgm:t>
        <a:bodyPr/>
        <a:lstStyle/>
        <a:p>
          <a:endParaRPr lang="en-US"/>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en-US"/>
        </a:p>
      </dgm:t>
    </dgm:pt>
  </dgm:ptLst>
  <dgm:cxnLst>
    <dgm:cxn modelId="{BA6F3986-FAB4-E246-A72B-6D70D65785AE}" type="presOf" srcId="{74BF0AD8-8450-4BDC-B693-806C01CAE05C}" destId="{DF6CD740-0B72-4EF5-87A9-9067A199471F}"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D66024A-A34F-814D-9FBF-1340CAF228BF}" type="presOf" srcId="{C3E4261E-2688-4872-B706-CE0713E77E84}" destId="{9C675751-0D64-417B-8F0C-57B1CD04880F}"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B8223067-1192-D644-B122-0B48159C20BE}" type="presOf" srcId="{9A0E5338-AC0D-4DF0-91FC-395303EF3D57}" destId="{382D73C6-3615-48D2-9A1F-A56DB7940281}" srcOrd="0" destOrd="0" presId="urn:microsoft.com/office/officeart/2005/8/layout/radial5"/>
    <dgm:cxn modelId="{4180E007-51E7-2F4C-BEDE-A32BCD24DA37}" type="presOf" srcId="{A39D52ED-2C6F-4C6F-A72E-A038764FB536}" destId="{A1EDBFD4-C0A4-4619-9098-027032D0038D}" srcOrd="1"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AB0D19D9-BEFE-0D4F-933E-8A444CDBF4A0}" type="presOf" srcId="{540EAC52-B607-419F-836D-7E3B98986527}" destId="{8BF97886-FC98-4EE8-A27C-6EF0B5966A81}" srcOrd="0"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E48C4FF7-75CD-1448-9A03-A01EDC1929CD}" type="presOf" srcId="{74BF0AD8-8450-4BDC-B693-806C01CAE05C}" destId="{4C5A628C-DAC4-42A4-94CB-319C507621E6}"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852796-EABE-8D4C-93BE-20173A77EB36}" type="presOf" srcId="{9E8F232B-5A28-4740-A709-35361BECEF0D}" destId="{BE7267F4-1325-4D52-8C6A-DA46A1941A38}"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DC26F65C-93FB-AE47-8A32-A1F7D1E6B276}" type="presOf" srcId="{2B4B9154-9539-4EC0-B8DA-D49E34B4B1D3}" destId="{70632132-F04B-4AE9-B8B0-6DB588EAB060}" srcOrd="1"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613296FC-CFD1-AE48-A63C-05D400EDC8A0}" type="presOf" srcId="{64300844-45B9-47B7-BE5D-029288657376}" destId="{A18BD2AC-1DAF-4C0D-878E-6FAF13AD5416}" srcOrd="0"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en-US"/>
        </a:p>
      </dgm:t>
    </dgm:pt>
    <dgm:pt modelId="{1A4B4981-0915-4D72-A9AE-68A0147B7BCE}" type="pres">
      <dgm:prSet presAssocID="{FAAEF7A3-9CB9-4FC1-81D1-EDE870C51B1C}" presName="connectorText" presStyleLbl="sibTrans2D1" presStyleIdx="5" presStyleCnt="7"/>
      <dgm:spPr/>
      <dgm:t>
        <a:bodyPr/>
        <a:lstStyle/>
        <a:p>
          <a:endParaRPr lang="en-US"/>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en-US"/>
        </a:p>
      </dgm:t>
    </dgm:pt>
    <dgm:pt modelId="{DE13B22B-0060-45D5-A15C-4317D93E5F0A}" type="pres">
      <dgm:prSet presAssocID="{DDF38211-F53B-4CAD-AD4C-0E3AE9884493}" presName="parTrans" presStyleLbl="sibTrans2D1" presStyleIdx="6" presStyleCnt="7"/>
      <dgm:spPr/>
      <dgm:t>
        <a:bodyPr/>
        <a:lstStyle/>
        <a:p>
          <a:endParaRPr lang="en-US"/>
        </a:p>
      </dgm:t>
    </dgm:pt>
    <dgm:pt modelId="{E5A8EFA3-5DB6-441A-A171-822B5A52FC2C}" type="pres">
      <dgm:prSet presAssocID="{DDF38211-F53B-4CAD-AD4C-0E3AE9884493}" presName="connectorText" presStyleLbl="sibTrans2D1" presStyleIdx="6" presStyleCnt="7"/>
      <dgm:spPr/>
      <dgm:t>
        <a:bodyPr/>
        <a:lstStyle/>
        <a:p>
          <a:endParaRPr lang="en-US"/>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en-US"/>
        </a:p>
      </dgm:t>
    </dgm:pt>
  </dgm:ptLst>
  <dgm:cxnLst>
    <dgm:cxn modelId="{F43BC65D-D05D-CB4B-A2FD-5CAE50730BF7}" type="presOf" srcId="{C3E4261E-2688-4872-B706-CE0713E77E84}" destId="{9C675751-0D64-417B-8F0C-57B1CD04880F}"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367CB5E3-6A8B-5347-B7D3-C4DC4C730C86}" type="presOf" srcId="{098E2BF9-A1D1-4AE6-AA76-1E26510A5C3F}" destId="{A8E89793-7078-491F-9122-4197A9BB6043}" srcOrd="0" destOrd="0" presId="urn:microsoft.com/office/officeart/2005/8/layout/radial5"/>
    <dgm:cxn modelId="{057415F8-2A61-7A4D-9A64-733B88C1AD27}" type="presOf" srcId="{FAAEF7A3-9CB9-4FC1-81D1-EDE870C51B1C}" destId="{1A4B4981-0915-4D72-A9AE-68A0147B7BCE}"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12666BF2-1267-694D-B8B7-F717501DD2B0}" type="presOf" srcId="{A922D5F4-4F67-43F5-8D5B-CE3A4FDA056E}" destId="{64909A40-281C-4012-A290-11E105503859}" srcOrd="0" destOrd="0" presId="urn:microsoft.com/office/officeart/2005/8/layout/radial5"/>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6FA178C-5BFD-8644-B92B-2FA5A554E9FE}" type="presOf" srcId="{7A22B761-0B28-4A3D-8617-902603212F4F}" destId="{B48F9EDF-BEE9-45B1-A774-20C0F452687D}"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9ADCDDA-0B1D-5F46-BED7-32210D6CB72F}" type="presOf" srcId="{FAAEF7A3-9CB9-4FC1-81D1-EDE870C51B1C}" destId="{EB22F6E4-4835-47AC-B197-4182A2D493E1}" srcOrd="0" destOrd="0" presId="urn:microsoft.com/office/officeart/2005/8/layout/radial5"/>
    <dgm:cxn modelId="{765C30DD-2437-B84C-982F-4A78C57FE4F5}" type="presOf" srcId="{E50110B5-4652-473D-84B3-75BCE8596F7B}" destId="{0491B216-38EC-4B0D-9A11-F64E45B9EEFD}"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88808A67-F3A3-004A-B991-47BB6E21C0E9}" type="presOf" srcId="{7716D2D7-AE11-4024-8BA5-BEC8373344D7}" destId="{456C5250-D558-4F2C-89A4-BE2586DD6F8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992317E6-BCA7-1A44-859F-CAD56C20B4B7}" type="presOf" srcId="{DDF38211-F53B-4CAD-AD4C-0E3AE9884493}" destId="{E5A8EFA3-5DB6-441A-A171-822B5A52FC2C}" srcOrd="1"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885BAEA8-D60F-2A4F-BC55-F469275D201A}" type="presOf" srcId="{74BF0AD8-8450-4BDC-B693-806C01CAE05C}" destId="{4C5A628C-DAC4-42A4-94CB-319C507621E6}" srcOrd="1"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8B6203F3-C779-D341-AC2B-14689664C6CA}" type="presOf" srcId="{74BF0AD8-8450-4BDC-B693-806C01CAE05C}" destId="{DF6CD740-0B72-4EF5-87A9-9067A199471F}" srcOrd="0" destOrd="0" presId="urn:microsoft.com/office/officeart/2005/8/layout/radial5"/>
    <dgm:cxn modelId="{85A0C8AB-C917-43EF-8FA5-712D83A409A2}" srcId="{64300844-45B9-47B7-BE5D-029288657376}" destId="{9B4502A8-9F05-4C65-AC27-436B42A55F69}" srcOrd="5" destOrd="0" parTransId="{FAAEF7A3-9CB9-4FC1-81D1-EDE870C51B1C}" sibTransId="{B73BD03E-55B2-41C2-8C33-6EFF814BDB9E}"/>
    <dgm:cxn modelId="{FA77BE74-9CD6-734B-AC8C-851970E3FBF4}" type="presOf" srcId="{64300844-45B9-47B7-BE5D-029288657376}" destId="{A18BD2AC-1DAF-4C0D-878E-6FAF13AD5416}" srcOrd="0"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E5E60394-5408-446E-BC72-8C63A269AD3F}" srcId="{D94E91D6-9268-4E15-A03E-A54D934D8961}" destId="{5AD5A7CF-B411-40F6-B51B-6CE04C3F269B}" srcOrd="0" destOrd="0" parTransId="{22D489B1-7056-4FF4-B729-C224C1B328ED}" sibTransId="{946560BA-BBB3-49A1-BA33-B3A2C4D00BE5}"/>
    <dgm:cxn modelId="{18610A86-B908-7A48-8344-109D2BBD9295}" type="presOf" srcId="{929F1A73-86D9-4111-B871-0E3E0D154CAF}" destId="{5CA9FB10-F74C-4850-91C3-933CA035D58D}" srcOrd="0" destOrd="0" presId="urn:microsoft.com/office/officeart/2005/8/layout/lProcess2"/>
    <dgm:cxn modelId="{DAEA9AB7-7047-424D-9A33-22DB3821C69C}" type="presOf" srcId="{D94E91D6-9268-4E15-A03E-A54D934D8961}" destId="{9660C95B-8830-421A-82F9-7F107215CE6F}"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C5DC3C69-8FE3-4F9A-A63F-1D9D61168D03}" srcId="{F2716151-8C5C-46E6-B852-927BB05E9DDC}" destId="{F2F04336-F611-4AA8-ABAE-2F2E0F631CD0}" srcOrd="0" destOrd="0" parTransId="{F5A5F568-84C8-421E-A7F8-EF4FD367E17A}" sibTransId="{D7ADCAAA-5B22-4DCF-AC8C-DD37E976C11A}"/>
    <dgm:cxn modelId="{A054E90C-35E3-7C45-A765-5954F4D7270E}" type="presOf" srcId="{F2716151-8C5C-46E6-B852-927BB05E9DDC}" destId="{E76F1E3B-E449-45F3-9E50-C1765423D16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70326443-8739-5A49-812F-524DE6F0FA19}" type="presOf" srcId="{F2716151-8C5C-46E6-B852-927BB05E9DDC}" destId="{40AAE297-5608-433D-8CB4-E56676E4BDCA}" srcOrd="1"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4360DF4F-1F5B-8743-826C-0E75A9A0DB1E}" type="presOf" srcId="{61510AD7-9E35-43DA-9CB6-90861EDA8157}" destId="{2355FF91-EA99-449B-BCAF-9A8D723A7E57}" srcOrd="0" destOrd="0" presId="urn:microsoft.com/office/officeart/2005/8/layout/lProcess2"/>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536" y="761767"/>
        <a:ext cx="768198" cy="76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25.07.18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25.07.18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51</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52</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25.07.18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25.07.18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25.07.18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6941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xmlns=""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a16="http://schemas.microsoft.com/office/drawing/2014/main" xmlns=""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xmlns=""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xmlns=""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xmlns=""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xmlns=""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27995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xmlns=""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xmlns=""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9002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a16="http://schemas.microsoft.com/office/drawing/2014/main" xmlns=""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20705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38976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77550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Plattform und Systemdesign</a:t>
            </a:r>
          </a:p>
          <a:p>
            <a:r>
              <a:rPr lang="de-DE" sz="2000" dirty="0" smtClean="0"/>
              <a:t>In Anlehnung an den Reference Technologie Plattform Gedanken</a:t>
            </a:r>
            <a:endParaRPr lang="de-DE" sz="20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957867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5466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20475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p:txBody>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Posionsbestimmung</a:t>
            </a:r>
            <a:r>
              <a:rPr lang="de-DE" sz="2400" dirty="0" smtClean="0"/>
              <a:t>: GPS, bzw. UWB </a:t>
            </a:r>
            <a:r>
              <a:rPr lang="de-DE" sz="2400" smtClean="0"/>
              <a:t>Daten auslesen</a:t>
            </a:r>
            <a:endParaRPr lang="de-DE" sz="2400" dirty="0" smtClean="0"/>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280702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3855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57545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671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71605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28910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155816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63026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8412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833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400" dirty="0" smtClean="0"/>
              <a:t>Motor </a:t>
            </a:r>
            <a:r>
              <a:rPr lang="de-DE" sz="2400" dirty="0"/>
              <a:t>Nennleistung: </a:t>
            </a:r>
            <a:r>
              <a:rPr lang="de-DE" sz="1600" i="1" dirty="0"/>
              <a:t>2x</a:t>
            </a:r>
            <a:r>
              <a:rPr lang="de-DE" sz="2400" dirty="0"/>
              <a:t> </a:t>
            </a:r>
            <a:r>
              <a:rPr lang="de-DE" sz="2400" b="1" dirty="0" smtClean="0"/>
              <a:t>150W</a:t>
            </a:r>
          </a:p>
          <a:p>
            <a:r>
              <a:rPr lang="de-DE" sz="2400" b="1" dirty="0" smtClean="0"/>
              <a:t>Nickel-Metall-Hybrid-Akku </a:t>
            </a:r>
            <a:r>
              <a:rPr lang="de-DE" sz="2400" dirty="0" smtClean="0"/>
              <a:t>: </a:t>
            </a:r>
            <a:r>
              <a:rPr lang="de-DE" sz="1600" i="1" dirty="0" smtClean="0"/>
              <a:t>2x</a:t>
            </a:r>
            <a:r>
              <a:rPr lang="de-DE" sz="1600" dirty="0" smtClean="0"/>
              <a:t> </a:t>
            </a:r>
            <a:r>
              <a:rPr lang="de-DE" sz="2400" dirty="0" smtClean="0"/>
              <a:t>24 V - </a:t>
            </a:r>
            <a:r>
              <a:rPr lang="de-DE" sz="1600" i="1" dirty="0" smtClean="0"/>
              <a:t>2x</a:t>
            </a:r>
            <a:r>
              <a:rPr lang="de-DE" sz="1600" dirty="0" smtClean="0"/>
              <a:t> </a:t>
            </a:r>
            <a:r>
              <a:rPr lang="de-DE" sz="2400" b="1" dirty="0" smtClean="0"/>
              <a:t>3,0 Ah</a:t>
            </a:r>
            <a:r>
              <a:rPr lang="de-DE" sz="2400" dirty="0" smtClean="0"/>
              <a:t> </a:t>
            </a:r>
            <a:r>
              <a:rPr lang="mr-IN" sz="2400" dirty="0" smtClean="0"/>
              <a:t>–</a:t>
            </a:r>
            <a:r>
              <a:rPr lang="de-DE" sz="2400" dirty="0" smtClean="0"/>
              <a:t> 2kg</a:t>
            </a:r>
          </a:p>
          <a:p>
            <a:r>
              <a:rPr lang="de-DE" sz="2400" dirty="0"/>
              <a:t>Gewicht </a:t>
            </a:r>
            <a:r>
              <a:rPr lang="de-DE" sz="2400" b="1" dirty="0"/>
              <a:t>je</a:t>
            </a:r>
            <a:r>
              <a:rPr lang="de-DE" sz="2400" dirty="0"/>
              <a:t> Antriebsrad:	</a:t>
            </a:r>
            <a:r>
              <a:rPr lang="de-DE" sz="2400" b="1" dirty="0" smtClean="0"/>
              <a:t>10kg</a:t>
            </a:r>
            <a:endParaRPr lang="de-DE" sz="2400" dirty="0" smtClean="0"/>
          </a:p>
          <a:p>
            <a:r>
              <a:rPr lang="de-DE" sz="2400" dirty="0" smtClean="0"/>
              <a:t>Maximale Zuladung: 120kg</a:t>
            </a:r>
          </a:p>
          <a:p>
            <a:r>
              <a:rPr lang="de-DE" sz="2400" dirty="0" smtClean="0"/>
              <a:t>Reifenluftdruck: </a:t>
            </a:r>
            <a:r>
              <a:rPr lang="de-DE" sz="2400" b="1" dirty="0" smtClean="0"/>
              <a:t>6 bar</a:t>
            </a:r>
          </a:p>
          <a:p>
            <a:r>
              <a:rPr lang="de-DE" sz="2400" dirty="0" smtClean="0"/>
              <a:t>Max. Reichweite:	</a:t>
            </a:r>
            <a:r>
              <a:rPr lang="de-DE" sz="2400" b="1" dirty="0" smtClean="0"/>
              <a:t>12km</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Richtwerte aus bestehendem Radnarbenantrieb:</a:t>
            </a:r>
          </a:p>
          <a:p>
            <a:r>
              <a:rPr lang="de-DE" sz="2400" b="0" dirty="0" smtClean="0"/>
              <a:t>Vergleich: </a:t>
            </a:r>
            <a:r>
              <a:rPr lang="de-DE" sz="2400" b="0" dirty="0" err="1" smtClean="0"/>
              <a:t>e</a:t>
            </a:r>
            <a:r>
              <a:rPr lang="de-DE" sz="2400" b="0" dirty="0" smtClean="0"/>
              <a:t>-motion M12</a:t>
            </a:r>
            <a:endParaRPr lang="de-DE" sz="2400" b="0" dirty="0"/>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
        <p:nvSpPr>
          <p:cNvPr id="2" name="Rectangle 1"/>
          <p:cNvSpPr/>
          <p:nvPr/>
        </p:nvSpPr>
        <p:spPr>
          <a:xfrm>
            <a:off x="648000" y="6174047"/>
            <a:ext cx="5575955" cy="215444"/>
          </a:xfrm>
          <a:prstGeom prst="rect">
            <a:avLst/>
          </a:prstGeom>
        </p:spPr>
        <p:txBody>
          <a:bodyPr wrap="square">
            <a:spAutoFit/>
          </a:bodyPr>
          <a:lstStyle/>
          <a:p>
            <a:r>
              <a:rPr lang="en-US" sz="800" dirty="0"/>
              <a:t>https://</a:t>
            </a:r>
            <a:r>
              <a:rPr lang="en-US" sz="800" dirty="0" err="1"/>
              <a:t>www.alber.de</a:t>
            </a:r>
            <a:r>
              <a:rPr lang="en-US" sz="800" dirty="0"/>
              <a:t>/</a:t>
            </a:r>
            <a:r>
              <a:rPr lang="en-US" sz="800" dirty="0" err="1"/>
              <a:t>fileadmin</a:t>
            </a:r>
            <a:r>
              <a:rPr lang="en-US" sz="800" dirty="0"/>
              <a:t>/media/Downloads/</a:t>
            </a:r>
            <a:r>
              <a:rPr lang="en-US" sz="800" dirty="0" err="1"/>
              <a:t>Gerbauchsanweisungen</a:t>
            </a:r>
            <a:r>
              <a:rPr lang="en-US" sz="800" dirty="0"/>
              <a:t>/Alber_Gebrauchsanweisung_M12_de.pdf</a:t>
            </a:r>
          </a:p>
        </p:txBody>
      </p:sp>
    </p:spTree>
    <p:extLst>
      <p:ext uri="{BB962C8B-B14F-4D97-AF65-F5344CB8AC3E}">
        <p14:creationId xmlns:p14="http://schemas.microsoft.com/office/powerpoint/2010/main" val="193439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Aufgabenstellung</a:t>
            </a:r>
            <a:endParaRPr lang="de-DE" sz="2400" dirty="0"/>
          </a:p>
        </p:txBody>
      </p:sp>
    </p:spTree>
    <p:extLst>
      <p:ext uri="{BB962C8B-B14F-4D97-AF65-F5344CB8AC3E}">
        <p14:creationId xmlns:p14="http://schemas.microsoft.com/office/powerpoint/2010/main" val="74482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931209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Joystick</a:t>
            </a:r>
          </a:p>
          <a:p>
            <a:r>
              <a:rPr lang="de-DE" sz="2800" dirty="0" smtClean="0"/>
              <a:t>Piercing</a:t>
            </a:r>
          </a:p>
          <a:p>
            <a:r>
              <a:rPr lang="de-DE" sz="2800" dirty="0" smtClean="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Gängige Ansteuerungsmöglichkeiten</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31" y="947335"/>
            <a:ext cx="8881096" cy="5178828"/>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091668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1 Joystick </a:t>
            </a:r>
            <a:r>
              <a:rPr lang="mr-IN" dirty="0" smtClean="0"/>
              <a:t>–</a:t>
            </a:r>
            <a:r>
              <a:rPr lang="de-DE" dirty="0" smtClean="0"/>
              <a:t> je nach Einschränkung</a:t>
            </a:r>
          </a:p>
          <a:p>
            <a:r>
              <a:rPr lang="de-DE" dirty="0" smtClean="0"/>
              <a:t>2  ODO (</a:t>
            </a:r>
            <a:r>
              <a:rPr lang="de-DE" dirty="0" err="1" smtClean="0"/>
              <a:t>Segwayvariante</a:t>
            </a:r>
            <a:r>
              <a:rPr lang="de-DE" dirty="0" smtClean="0"/>
              <a:t>)</a:t>
            </a:r>
          </a:p>
          <a:p>
            <a:r>
              <a:rPr lang="de-DE" dirty="0" smtClean="0"/>
              <a:t>3</a:t>
            </a:r>
          </a:p>
          <a:p>
            <a:r>
              <a:rPr lang="de-DE" dirty="0" smtClean="0"/>
              <a:t>4</a:t>
            </a:r>
          </a:p>
          <a:p>
            <a:endParaRPr lang="de-DE" dirty="0"/>
          </a:p>
          <a:p>
            <a:r>
              <a:rPr lang="de-DE" dirty="0" err="1" smtClean="0"/>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Bestehende Konzepte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13748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smtClean="0"/>
              <a:t>Stecknarbe </a:t>
            </a:r>
            <a:r>
              <a:rPr lang="mr-IN" sz="2400" dirty="0" smtClean="0"/>
              <a:t>–</a:t>
            </a:r>
            <a:r>
              <a:rPr lang="de-DE" sz="2400" dirty="0" smtClean="0"/>
              <a:t> unabhängig</a:t>
            </a:r>
          </a:p>
          <a:p>
            <a:pPr marL="457200" indent="-457200">
              <a:buFont typeface="+mj-lt"/>
              <a:buAutoNum type="arabicPeriod"/>
            </a:pPr>
            <a:r>
              <a:rPr lang="de-DE" sz="2400" dirty="0" smtClean="0"/>
              <a:t>Sichere Stoppfunktion</a:t>
            </a:r>
          </a:p>
          <a:p>
            <a:pPr marL="457200" indent="-457200">
              <a:buFont typeface="+mj-lt"/>
              <a:buAutoNum type="arabicPeriod"/>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smtClean="0"/>
              <a:t>Bestehende Systeme</a:t>
            </a:r>
            <a:endParaRPr lang="de-DE" sz="2400" b="0" dirty="0"/>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Vorteile</a:t>
            </a:r>
            <a:endParaRPr lang="de-DE" sz="2400" dirty="0"/>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Nachteile</a:t>
            </a:r>
            <a:endParaRPr lang="de-DE" sz="2400" dirty="0"/>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smtClean="0"/>
              <a:t>Hohes Gewicht</a:t>
            </a:r>
          </a:p>
          <a:p>
            <a:pPr marL="457200" indent="-457200">
              <a:buFont typeface="+mj-lt"/>
              <a:buAutoNum type="arabicPeriod"/>
            </a:pPr>
            <a:r>
              <a:rPr lang="de-DE" sz="2400" dirty="0" smtClean="0"/>
              <a:t>Keine eigene Weiterentwicklung – eigene Personalisierung</a:t>
            </a:r>
          </a:p>
          <a:p>
            <a:pPr marL="457200" indent="-457200">
              <a:buFont typeface="+mj-lt"/>
              <a:buAutoNum type="arabicPeriod"/>
            </a:pPr>
            <a:r>
              <a:rPr lang="de-DE" sz="2400" dirty="0" smtClean="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74562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Feststellfunktion bei geradeausfahrt</a:t>
            </a:r>
          </a:p>
          <a:p>
            <a:r>
              <a:rPr lang="de-DE" sz="2800" dirty="0" smtClean="0"/>
              <a:t>Was ist bei einem Telefonanruf?</a:t>
            </a:r>
          </a:p>
          <a:p>
            <a:r>
              <a:rPr lang="de-DE" sz="2800" dirty="0" err="1" smtClean="0"/>
              <a:t>Rekoperation</a:t>
            </a:r>
            <a:r>
              <a:rPr lang="de-DE" sz="2800" dirty="0" smtClean="0"/>
              <a:t> als Bremse </a:t>
            </a:r>
            <a:r>
              <a:rPr lang="mr-IN" sz="2800" dirty="0" smtClean="0"/>
              <a:t>–</a:t>
            </a:r>
            <a:r>
              <a:rPr lang="de-DE" sz="2800" dirty="0" smtClean="0"/>
              <a:t> Manuelle Bremse?</a:t>
            </a:r>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Experteninterview </a:t>
            </a:r>
            <a:r>
              <a:rPr lang="mr-IN" sz="2400" dirty="0" smtClean="0"/>
              <a:t>–</a:t>
            </a:r>
            <a:r>
              <a:rPr lang="de-DE" sz="2400" dirty="0" smtClean="0"/>
              <a:t> </a:t>
            </a:r>
            <a:r>
              <a:rPr lang="de-DE" sz="2400" dirty="0" err="1" smtClean="0"/>
              <a:t>Worst</a:t>
            </a:r>
            <a:r>
              <a:rPr lang="de-DE" sz="2400" dirty="0" smtClean="0"/>
              <a:t> Case Modellierung</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42746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pPr lvl="1"/>
            <a:r>
              <a:rPr lang="de-DE" sz="2400" dirty="0" smtClean="0"/>
              <a:t>M. Psychologie in Düsseldorf</a:t>
            </a:r>
          </a:p>
          <a:p>
            <a:pPr lvl="1"/>
            <a:r>
              <a:rPr lang="de-DE" sz="2400" dirty="0" smtClean="0"/>
              <a:t>Parese</a:t>
            </a:r>
          </a:p>
          <a:p>
            <a:pPr lvl="1"/>
            <a:r>
              <a:rPr lang="de-DE" sz="2400" dirty="0" smtClean="0"/>
              <a:t>Hohes 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38583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Stecknarben</a:t>
            </a:r>
          </a:p>
          <a:p>
            <a:r>
              <a:rPr lang="de-DE" sz="2800" dirty="0" err="1" smtClean="0"/>
              <a:t>eFix</a:t>
            </a:r>
            <a:endParaRPr lang="de-DE" sz="2800" dirty="0" smtClean="0"/>
          </a:p>
          <a:p>
            <a:r>
              <a:rPr lang="de-DE" sz="2800" dirty="0" smtClean="0"/>
              <a:t>ODO (</a:t>
            </a:r>
            <a:r>
              <a:rPr lang="de-DE" sz="2800" dirty="0" err="1" smtClean="0"/>
              <a:t>Segway</a:t>
            </a:r>
            <a:r>
              <a:rPr lang="de-DE" sz="2800" dirty="0" smtClean="0"/>
              <a:t>)</a:t>
            </a:r>
          </a:p>
          <a:p>
            <a:r>
              <a:rPr lang="de-DE" sz="2800" dirty="0" err="1" smtClean="0"/>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Populäre	System</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24321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293028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32069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3944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err="1" smtClean="0"/>
              <a:t>mBot</a:t>
            </a:r>
            <a:r>
              <a:rPr lang="de-DE" sz="2400" b="1" dirty="0" smtClean="0"/>
              <a:t> Prototypumsetzung</a:t>
            </a:r>
          </a:p>
          <a:p>
            <a:r>
              <a:rPr lang="de-DE" sz="2400" dirty="0" smtClean="0"/>
              <a:t>Synergieeffekte zur Veranstaltung: Angewandte </a:t>
            </a:r>
            <a:r>
              <a:rPr lang="de-DE" sz="2400" dirty="0" err="1" smtClean="0"/>
              <a:t>Etechnik</a:t>
            </a:r>
            <a:endParaRPr lang="de-DE" sz="2400"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Prototyp</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lstStyle/>
          <a:p>
            <a:r>
              <a:rPr lang="de-DE" dirty="0" err="1" smtClean="0"/>
              <a:t>iOS</a:t>
            </a:r>
            <a:r>
              <a:rPr lang="de-DE" dirty="0" smtClean="0"/>
              <a:t> </a:t>
            </a:r>
            <a:r>
              <a:rPr lang="de-DE" dirty="0" err="1" smtClean="0"/>
              <a:t>Application</a:t>
            </a:r>
            <a:endParaRPr lang="de-DE" dirty="0" smtClean="0"/>
          </a:p>
          <a:p>
            <a:r>
              <a:rPr lang="de-DE" dirty="0" smtClean="0"/>
              <a:t>Schnittstelle </a:t>
            </a:r>
            <a:r>
              <a:rPr lang="de-DE" dirty="0" err="1" smtClean="0"/>
              <a:t>iPhone</a:t>
            </a:r>
            <a:r>
              <a:rPr lang="de-DE" dirty="0" smtClean="0"/>
              <a:t> </a:t>
            </a:r>
            <a:r>
              <a:rPr lang="de-DE" dirty="0" err="1" smtClean="0"/>
              <a:t>Mbot</a:t>
            </a:r>
            <a:endParaRPr lang="de-DE" dirty="0" smtClean="0"/>
          </a:p>
          <a:p>
            <a:pPr lvl="1"/>
            <a:r>
              <a:rPr lang="de-DE" dirty="0" smtClean="0"/>
              <a:t>Bluetooth Low </a:t>
            </a:r>
            <a:r>
              <a:rPr lang="de-DE" dirty="0" err="1" smtClean="0"/>
              <a:t>Energy</a:t>
            </a:r>
            <a:endParaRPr lang="de-DE" dirty="0"/>
          </a:p>
          <a:p>
            <a:pPr lvl="1"/>
            <a:r>
              <a:rPr lang="de-DE" dirty="0" err="1" smtClean="0"/>
              <a:t>Mbot</a:t>
            </a:r>
            <a:r>
              <a:rPr lang="de-DE" dirty="0" smtClean="0"/>
              <a:t> Protokoll</a:t>
            </a:r>
          </a:p>
          <a:p>
            <a:r>
              <a:rPr lang="de-DE" dirty="0" smtClean="0"/>
              <a:t>Funktionalität App</a:t>
            </a:r>
          </a:p>
          <a:p>
            <a:r>
              <a:rPr lang="de-DE" dirty="0" err="1" smtClean="0"/>
              <a:t>Mbot</a:t>
            </a:r>
            <a:endParaRPr lang="de-DE" dirty="0"/>
          </a:p>
          <a:p>
            <a:r>
              <a:rPr lang="de-DE" dirty="0" smtClean="0"/>
              <a:t>Alternative Ansätze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187" y="1709967"/>
            <a:ext cx="2048256" cy="4267200"/>
          </a:xfrm>
          <a:prstGeom prst="rect">
            <a:avLst/>
          </a:prstGeom>
        </p:spPr>
      </p:pic>
    </p:spTree>
    <p:extLst>
      <p:ext uri="{BB962C8B-B14F-4D97-AF65-F5344CB8AC3E}">
        <p14:creationId xmlns:p14="http://schemas.microsoft.com/office/powerpoint/2010/main" val="10887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Prototyp </a:t>
            </a:r>
            <a:r>
              <a:rPr lang="mr-IN" sz="2400" dirty="0" smtClean="0"/>
              <a:t>–</a:t>
            </a:r>
            <a:r>
              <a:rPr lang="de-DE" sz="2400" dirty="0" smtClean="0"/>
              <a:t> </a:t>
            </a:r>
            <a:r>
              <a:rPr lang="de-DE" sz="2400" dirty="0" err="1" smtClean="0"/>
              <a:t>iOS</a:t>
            </a:r>
            <a:r>
              <a:rPr lang="de-DE" sz="2400" dirty="0" smtClean="0"/>
              <a:t> </a:t>
            </a:r>
            <a:r>
              <a:rPr lang="de-DE" sz="2400" dirty="0" err="1" smtClean="0"/>
              <a:t>Application</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normAutofit lnSpcReduction="10000"/>
          </a:bodyPr>
          <a:lstStyle/>
          <a:p>
            <a:r>
              <a:rPr lang="de-DE" dirty="0" smtClean="0"/>
              <a:t>Bluetooth Bibliothek</a:t>
            </a:r>
          </a:p>
          <a:p>
            <a:r>
              <a:rPr lang="de-DE" dirty="0" smtClean="0"/>
              <a:t>Grafische User Eingabe</a:t>
            </a:r>
          </a:p>
          <a:p>
            <a:pPr lvl="1"/>
            <a:r>
              <a:rPr lang="de-DE" dirty="0" smtClean="0"/>
              <a:t>Vorwärts / Rückwärts</a:t>
            </a:r>
          </a:p>
          <a:p>
            <a:pPr lvl="1"/>
            <a:r>
              <a:rPr lang="de-DE" dirty="0" smtClean="0"/>
              <a:t>Kurvenfahrten</a:t>
            </a:r>
          </a:p>
          <a:p>
            <a:pPr lvl="1"/>
            <a:r>
              <a:rPr lang="de-DE" dirty="0" err="1" smtClean="0"/>
              <a:t>Stop</a:t>
            </a:r>
            <a:r>
              <a:rPr lang="de-DE" dirty="0" smtClean="0"/>
              <a:t> / Bremse </a:t>
            </a:r>
          </a:p>
          <a:p>
            <a:pPr lvl="1"/>
            <a:r>
              <a:rPr lang="de-DE" dirty="0" smtClean="0"/>
              <a:t>An / Aus </a:t>
            </a:r>
          </a:p>
          <a:p>
            <a:pPr lvl="1"/>
            <a:r>
              <a:rPr lang="de-DE" dirty="0" smtClean="0"/>
              <a:t>Max. Speed</a:t>
            </a:r>
          </a:p>
          <a:p>
            <a:r>
              <a:rPr lang="de-DE" dirty="0" smtClean="0"/>
              <a:t>Protokollunterstützung MBOT / EFIX</a:t>
            </a:r>
          </a:p>
          <a:p>
            <a:endParaRPr lang="de-DE" dirty="0" smtClean="0"/>
          </a:p>
        </p:txBody>
      </p:sp>
    </p:spTree>
    <p:extLst>
      <p:ext uri="{BB962C8B-B14F-4D97-AF65-F5344CB8AC3E}">
        <p14:creationId xmlns:p14="http://schemas.microsoft.com/office/powerpoint/2010/main" val="1277236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GUI</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408" y="1057721"/>
            <a:ext cx="2589003" cy="1648904"/>
          </a:xfrm>
        </p:spPr>
      </p:pic>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Model In The Loop</a:t>
            </a:r>
            <a:endParaRPr lang="de-DE" sz="2400" dirty="0"/>
          </a:p>
        </p:txBody>
      </p:sp>
      <p:sp>
        <p:nvSpPr>
          <p:cNvPr id="8" name="Inhaltsplatzhalter 2"/>
          <p:cNvSpPr txBox="1">
            <a:spLocks/>
          </p:cNvSpPr>
          <p:nvPr/>
        </p:nvSpPr>
        <p:spPr>
          <a:xfrm>
            <a:off x="648000" y="2021180"/>
            <a:ext cx="7675432"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400" dirty="0" smtClean="0"/>
              <a:t>Simulation der UWB Berechnung</a:t>
            </a:r>
          </a:p>
          <a:p>
            <a:r>
              <a:rPr lang="de-DE" sz="2400" dirty="0" smtClean="0"/>
              <a:t>Fahrtenplanung</a:t>
            </a:r>
          </a:p>
          <a:p>
            <a:r>
              <a:rPr lang="de-DE" sz="2400" dirty="0" smtClean="0"/>
              <a:t>Simulation von Ansteuerung zu Bewegung</a:t>
            </a:r>
          </a:p>
        </p:txBody>
      </p:sp>
      <p:sp>
        <p:nvSpPr>
          <p:cNvPr id="9" name="TextBox 8"/>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077027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51</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38" y="108061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73"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br>
              <a:rPr lang="de-DE" sz="2400" dirty="0" smtClean="0"/>
            </a:br>
            <a:r>
              <a:rPr lang="de-DE" sz="2400" b="1" dirty="0" smtClean="0"/>
              <a:t>Steuerung über Handlauf / Greifreifen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sz="2400" dirty="0" smtClean="0"/>
              <a:t>Kein “erlernen“ der Ansteuerung</a:t>
            </a:r>
            <a:endParaRPr lang="de-DE" sz="2400" dirty="0"/>
          </a:p>
          <a:p>
            <a:pPr lvl="1"/>
            <a:r>
              <a:rPr lang="de-DE" sz="2400" dirty="0" smtClean="0"/>
              <a:t>Adaption der Gewohnheiten</a:t>
            </a:r>
          </a:p>
          <a:p>
            <a:pPr lvl="1"/>
            <a:r>
              <a:rPr lang="de-DE" sz="2400" dirty="0" err="1" smtClean="0"/>
              <a:t>eBike</a:t>
            </a:r>
            <a:r>
              <a:rPr lang="de-DE" sz="2400" dirty="0" smtClean="0"/>
              <a:t>/</a:t>
            </a:r>
            <a:r>
              <a:rPr lang="de-DE" sz="2400" dirty="0" err="1" smtClean="0"/>
              <a:t>Pedalec</a:t>
            </a:r>
            <a:r>
              <a:rPr lang="de-DE" sz="2400" dirty="0" smtClean="0"/>
              <a:t> Gedanke für:</a:t>
            </a:r>
          </a:p>
          <a:p>
            <a:pPr lvl="2"/>
            <a:r>
              <a:rPr lang="de-DE" sz="2000" dirty="0" smtClean="0"/>
              <a:t>weiter Strecken</a:t>
            </a:r>
          </a:p>
          <a:p>
            <a:pPr lvl="2"/>
            <a:r>
              <a:rPr lang="de-DE" sz="2000" dirty="0" smtClean="0"/>
              <a:t>große Steigungen</a:t>
            </a:r>
          </a:p>
          <a:p>
            <a:pPr lvl="1"/>
            <a:r>
              <a:rPr lang="de-DE" sz="2400" dirty="0" smtClean="0"/>
              <a:t>Parameter: Unterstützungsgrad und </a:t>
            </a:r>
            <a:r>
              <a:rPr lang="de-DE" sz="2400" i="1" dirty="0" err="1" smtClean="0"/>
              <a:t>v</a:t>
            </a:r>
            <a:r>
              <a:rPr lang="de-DE" sz="2400" i="1" baseline="-25000" dirty="0" err="1" smtClean="0"/>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 </a:t>
            </a:r>
          </a:p>
          <a:p>
            <a:pPr lvl="2"/>
            <a:r>
              <a:rPr lang="en-US" sz="2000" dirty="0" smtClean="0"/>
              <a:t>Impulse </a:t>
            </a:r>
            <a:r>
              <a:rPr lang="en-US" sz="2000" dirty="0" err="1" smtClean="0"/>
              <a:t>auslesen</a:t>
            </a:r>
            <a:r>
              <a:rPr lang="en-US" sz="2000" dirty="0" smtClean="0"/>
              <a:t> </a:t>
            </a:r>
            <a:r>
              <a:rPr lang="en-US" sz="2000" dirty="0" smtClean="0">
                <a:sym typeface="Wingdings"/>
              </a:rPr>
              <a:t> </a:t>
            </a:r>
            <a:r>
              <a:rPr lang="en-US" sz="2000" i="1" dirty="0" smtClean="0">
                <a:sym typeface="Wingdings"/>
              </a:rPr>
              <a:t>Peaks </a:t>
            </a:r>
            <a:r>
              <a:rPr lang="en-US" sz="2000" i="1" dirty="0" err="1" smtClean="0">
                <a:sym typeface="Wingdings"/>
              </a:rPr>
              <a:t>hoch</a:t>
            </a:r>
            <a:r>
              <a:rPr lang="en-US" sz="2000" i="1" dirty="0" smtClean="0">
                <a:sym typeface="Wingdings"/>
              </a:rPr>
              <a:t> </a:t>
            </a:r>
            <a:r>
              <a:rPr lang="en-US" sz="2000" i="1" dirty="0" err="1" smtClean="0">
                <a:sym typeface="Wingdings"/>
              </a:rPr>
              <a:t>genug</a:t>
            </a:r>
            <a:r>
              <a:rPr lang="en-US" sz="2000" i="1" dirty="0" smtClean="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r>
              <a:rPr lang="en-US" sz="2800" dirty="0" smtClean="0"/>
              <a:t> (</a:t>
            </a:r>
            <a:r>
              <a:rPr lang="en-US" sz="2800" dirty="0" err="1" smtClean="0"/>
              <a:t>Kostengünstig</a:t>
            </a:r>
            <a:r>
              <a:rPr lang="en-US" sz="2800" dirty="0" smtClean="0"/>
              <a:t>)</a:t>
            </a:r>
          </a:p>
          <a:p>
            <a:r>
              <a:rPr lang="en-US" sz="2800" dirty="0" err="1" smtClean="0"/>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
        <p:nvSpPr>
          <p:cNvPr id="10" name="TextBox 9"/>
          <p:cNvSpPr txBox="1"/>
          <p:nvPr/>
        </p:nvSpPr>
        <p:spPr>
          <a:xfrm>
            <a:off x="3088013" y="3295333"/>
            <a:ext cx="1876020" cy="461665"/>
          </a:xfrm>
          <a:prstGeom prst="rect">
            <a:avLst/>
          </a:prstGeom>
          <a:noFill/>
        </p:spPr>
        <p:txBody>
          <a:bodyPr wrap="square" rtlCol="0">
            <a:spAutoFit/>
          </a:bodyPr>
          <a:lstStyle/>
          <a:p>
            <a:pPr algn="r"/>
            <a:r>
              <a:rPr lang="en-US" sz="1200" i="1" dirty="0" err="1" smtClean="0"/>
              <a:t>Zum</a:t>
            </a:r>
            <a:r>
              <a:rPr lang="en-US" sz="1200" i="1" dirty="0" smtClean="0"/>
              <a:t> </a:t>
            </a:r>
            <a:r>
              <a:rPr lang="en-US" sz="1200" i="1" dirty="0" err="1" smtClean="0"/>
              <a:t>Vergleich</a:t>
            </a:r>
            <a:r>
              <a:rPr lang="en-US" sz="1200" i="1" dirty="0" smtClean="0"/>
              <a:t>:</a:t>
            </a:r>
          </a:p>
          <a:p>
            <a:pPr algn="r"/>
            <a:r>
              <a:rPr lang="en-US" sz="1200" i="1" dirty="0" smtClean="0"/>
              <a:t>E-motion M15 je 150W</a:t>
            </a:r>
            <a:endParaRPr lang="en-US" sz="1200" i="1" dirty="0"/>
          </a:p>
        </p:txBody>
      </p:sp>
    </p:spTree>
    <p:extLst>
      <p:ext uri="{BB962C8B-B14F-4D97-AF65-F5344CB8AC3E}">
        <p14:creationId xmlns:p14="http://schemas.microsoft.com/office/powerpoint/2010/main" val="21269639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59</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60</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a16="http://schemas.microsoft.com/office/drawing/2014/main" xmlns="" val="3781081371"/>
                    </a:ext>
                  </a:extLst>
                </a:gridCol>
                <a:gridCol w="873328">
                  <a:extLst>
                    <a:ext uri="{9D8B030D-6E8A-4147-A177-3AD203B41FA5}">
                      <a16:colId xmlns:a16="http://schemas.microsoft.com/office/drawing/2014/main" xmlns=""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a16="http://schemas.microsoft.com/office/drawing/2014/main" xmlns=""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a16="http://schemas.microsoft.com/office/drawing/2014/main" xmlns=""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a16="http://schemas.microsoft.com/office/drawing/2014/main" xmlns=""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smtClean="0">
                <a:solidFill>
                  <a:prstClr val="white"/>
                </a:solidFill>
                <a:latin typeface="Arial" panose="020B0604020202020204" pitchFamily="34" charset="0"/>
                <a:cs typeface="Arial" panose="020B0604020202020204" pitchFamily="34" charset="0"/>
              </a:rPr>
              <a:t>Rollstuhlfahrer </a:t>
            </a:r>
            <a:r>
              <a:rPr lang="de-DE" sz="1200" dirty="0">
                <a:solidFill>
                  <a:prstClr val="white"/>
                </a:solidFill>
                <a:latin typeface="Arial" panose="020B0604020202020204" pitchFamily="34" charset="0"/>
                <a:cs typeface="Arial" panose="020B0604020202020204" pitchFamily="34" charset="0"/>
              </a:rPr>
              <a:t>/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a16="http://schemas.microsoft.com/office/drawing/2014/main" xmlns=""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xmlns=""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6554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a16="http://schemas.microsoft.com/office/drawing/2014/main" xmlns=""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a16="http://schemas.microsoft.com/office/drawing/2014/main" xmlns=""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a16="http://schemas.microsoft.com/office/drawing/2014/main" xmlns=""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smtClean="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74208041"/>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2160</TotalTime>
  <Words>1989</Words>
  <Application>Microsoft Macintosh PowerPoint</Application>
  <PresentationFormat>On-screen Show (4:3)</PresentationFormat>
  <Paragraphs>542</Paragraphs>
  <Slides>60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Mangal</vt:lpstr>
      <vt:lpstr>Source Sans Pro</vt:lpstr>
      <vt:lpstr>Wingdings</vt:lpstr>
      <vt:lpstr>Office-Design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Use-Case Rollstuhl</vt:lpstr>
      <vt:lpstr>Thomas Müller – Alltag / Tagesablauf</vt:lpstr>
      <vt:lpstr>Nichtalltägliche Situationen</vt:lpstr>
      <vt:lpstr>Use-Case App</vt:lpstr>
      <vt:lpstr>Persona  –   Thomas Müller, 38</vt:lpstr>
      <vt:lpstr>PowerPoint Presentation</vt:lpstr>
      <vt:lpstr>Interaktionskonzept </vt:lpstr>
      <vt:lpstr>PowerPoint Presentation</vt:lpstr>
      <vt:lpstr>PowerPoint Presentation</vt:lpstr>
      <vt:lpstr>Tasks</vt:lpstr>
      <vt:lpstr>Mobilgerät Hardware</vt:lpstr>
      <vt:lpstr>Appstruktur</vt:lpstr>
      <vt:lpstr>GUI Struktur</vt:lpstr>
      <vt:lpstr>Mechanische Plattform</vt:lpstr>
      <vt:lpstr>PowerPoint Presentation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Christopher Beck</cp:lastModifiedBy>
  <cp:revision>67</cp:revision>
  <dcterms:created xsi:type="dcterms:W3CDTF">2018-06-04T17:28:29Z</dcterms:created>
  <dcterms:modified xsi:type="dcterms:W3CDTF">2018-07-25T16:48:16Z</dcterms:modified>
</cp:coreProperties>
</file>